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Fredoka" charset="1" panose="02000000000000000000"/>
      <p:regular r:id="rId12"/>
    </p:embeddedFont>
    <p:embeddedFont>
      <p:font typeface="Clear Sans Regular" charset="1" panose="020B0503030202020304"/>
      <p:regular r:id="rId13"/>
    </p:embeddedFont>
    <p:embeddedFont>
      <p:font typeface="Clear Sans Regular Bold" charset="1" panose="020B0603030202020304"/>
      <p:regular r:id="rId14"/>
    </p:embeddedFont>
    <p:embeddedFont>
      <p:font typeface="Clear Sans Regular Italics" charset="1" panose="020B0503030202090304"/>
      <p:regular r:id="rId15"/>
    </p:embeddedFont>
    <p:embeddedFont>
      <p:font typeface="Clear Sans Regular Bold Italics" charset="1" panose="020B0603030202090304"/>
      <p:regular r:id="rId16"/>
    </p:embeddedFont>
    <p:embeddedFont>
      <p:font typeface="Intro Pro Bold" charset="1" panose="02000000000000000000"/>
      <p:regular r:id="rId17"/>
    </p:embeddedFont>
    <p:embeddedFont>
      <p:font typeface="Intro Pro Bold Bold" charset="1" panose="02000000000000000000"/>
      <p:regular r:id="rId18"/>
    </p:embeddedFont>
    <p:embeddedFont>
      <p:font typeface="Intro Pro Bold Italics" charset="1" panose="02000000000000000000"/>
      <p:regular r:id="rId19"/>
    </p:embeddedFont>
    <p:embeddedFont>
      <p:font typeface="Intro Pro Bold Bold Italics" charset="1" panose="02000000000000000000"/>
      <p:regular r:id="rId20"/>
    </p:embeddedFont>
    <p:embeddedFont>
      <p:font typeface="Halant Medium" charset="1" panose="00000600000000000000"/>
      <p:regular r:id="rId21"/>
    </p:embeddedFont>
    <p:embeddedFont>
      <p:font typeface="Halant Medium Bold" charset="1" panose="000007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Intro Pro" charset="1" panose="02000000000000000000"/>
      <p:regular r:id="rId29"/>
    </p:embeddedFont>
    <p:embeddedFont>
      <p:font typeface="Intro Pro Bold" charset="1" panose="02000000000000000000"/>
      <p:regular r:id="rId30"/>
    </p:embeddedFont>
    <p:embeddedFont>
      <p:font typeface="Intro Pro Italics" charset="1" panose="02000000000000000000"/>
      <p:regular r:id="rId31"/>
    </p:embeddedFont>
    <p:embeddedFont>
      <p:font typeface="Intro Pro Bold Italics" charset="1" panose="02000000000000000000"/>
      <p:regular r:id="rId32"/>
    </p:embeddedFont>
    <p:embeddedFont>
      <p:font typeface="Intro Pro Thin" charset="1" panose="02000000000000000000"/>
      <p:regular r:id="rId33"/>
    </p:embeddedFont>
    <p:embeddedFont>
      <p:font typeface="Intro Pro Thin Italics" charset="1" panose="02000000000000000000"/>
      <p:regular r:id="rId34"/>
    </p:embeddedFont>
    <p:embeddedFont>
      <p:font typeface="Intro Pro Heavy" charset="1" panose="02000000000000000000"/>
      <p:regular r:id="rId35"/>
    </p:embeddedFont>
    <p:embeddedFont>
      <p:font typeface="Intro Pro Heavy Italics" charset="1" panose="02000000000000000000"/>
      <p:regular r:id="rId36"/>
    </p:embeddedFont>
    <p:embeddedFont>
      <p:font typeface="Alice" charset="1" panose="00000500000000000000"/>
      <p:regular r:id="rId37"/>
    </p:embeddedFont>
    <p:embeddedFont>
      <p:font typeface="Alice Bold" charset="1" panose="00000500000000000000"/>
      <p:regular r:id="rId38"/>
    </p:embeddedFont>
    <p:embeddedFont>
      <p:font typeface="Alice Italics" charset="1" panose="00000500000000000000"/>
      <p:regular r:id="rId39"/>
    </p:embeddedFont>
    <p:embeddedFont>
      <p:font typeface="Alice Bold Italics" charset="1" panose="000005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gif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gif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gif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12.gif" Type="http://schemas.openxmlformats.org/officeDocument/2006/relationships/image"/><Relationship Id="rId4" Target="../media/image1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gif" Type="http://schemas.openxmlformats.org/officeDocument/2006/relationships/image"/><Relationship Id="rId3" Target="../media/image28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3.gif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28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F8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099" r="0" b="0"/>
          <a:stretch>
            <a:fillRect/>
          </a:stretch>
        </p:blipFill>
        <p:spPr>
          <a:xfrm flipH="false" flipV="false" rot="0">
            <a:off x="1586270" y="1788870"/>
            <a:ext cx="5777727" cy="68753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488329" y="8664186"/>
            <a:ext cx="19178618" cy="1999829"/>
            <a:chOff x="0" y="0"/>
            <a:chExt cx="186375649" cy="194341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186230868" cy="19289335"/>
            </a:xfrm>
            <a:custGeom>
              <a:avLst/>
              <a:gdLst/>
              <a:ahLst/>
              <a:cxnLst/>
              <a:rect r="r" b="b" t="t" l="l"/>
              <a:pathLst>
                <a:path h="19289335" w="186230868">
                  <a:moveTo>
                    <a:pt x="0" y="0"/>
                  </a:moveTo>
                  <a:lnTo>
                    <a:pt x="186230868" y="0"/>
                  </a:lnTo>
                  <a:lnTo>
                    <a:pt x="186230868" y="19289335"/>
                  </a:lnTo>
                  <a:lnTo>
                    <a:pt x="0" y="19289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46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375650" cy="19434115"/>
            </a:xfrm>
            <a:custGeom>
              <a:avLst/>
              <a:gdLst/>
              <a:ahLst/>
              <a:cxnLst/>
              <a:rect r="r" b="b" t="t" l="l"/>
              <a:pathLst>
                <a:path h="19434115" w="186375650">
                  <a:moveTo>
                    <a:pt x="186230865" y="19289336"/>
                  </a:moveTo>
                  <a:lnTo>
                    <a:pt x="186375650" y="19289336"/>
                  </a:lnTo>
                  <a:lnTo>
                    <a:pt x="186375650" y="19434115"/>
                  </a:lnTo>
                  <a:lnTo>
                    <a:pt x="186230865" y="19434115"/>
                  </a:lnTo>
                  <a:lnTo>
                    <a:pt x="186230865" y="192893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289336"/>
                  </a:lnTo>
                  <a:lnTo>
                    <a:pt x="0" y="19289336"/>
                  </a:lnTo>
                  <a:lnTo>
                    <a:pt x="0" y="144780"/>
                  </a:lnTo>
                  <a:close/>
                  <a:moveTo>
                    <a:pt x="0" y="19289336"/>
                  </a:moveTo>
                  <a:lnTo>
                    <a:pt x="144780" y="19289336"/>
                  </a:lnTo>
                  <a:lnTo>
                    <a:pt x="144780" y="19434115"/>
                  </a:lnTo>
                  <a:lnTo>
                    <a:pt x="0" y="19434115"/>
                  </a:lnTo>
                  <a:lnTo>
                    <a:pt x="0" y="19289336"/>
                  </a:lnTo>
                  <a:close/>
                  <a:moveTo>
                    <a:pt x="186230865" y="144780"/>
                  </a:moveTo>
                  <a:lnTo>
                    <a:pt x="186375650" y="144780"/>
                  </a:lnTo>
                  <a:lnTo>
                    <a:pt x="186375650" y="19289336"/>
                  </a:lnTo>
                  <a:lnTo>
                    <a:pt x="186230865" y="19289336"/>
                  </a:lnTo>
                  <a:lnTo>
                    <a:pt x="186230865" y="144780"/>
                  </a:lnTo>
                  <a:close/>
                  <a:moveTo>
                    <a:pt x="144780" y="19289336"/>
                  </a:moveTo>
                  <a:lnTo>
                    <a:pt x="186230865" y="19289336"/>
                  </a:lnTo>
                  <a:lnTo>
                    <a:pt x="186230865" y="19434115"/>
                  </a:lnTo>
                  <a:lnTo>
                    <a:pt x="144780" y="19434115"/>
                  </a:lnTo>
                  <a:lnTo>
                    <a:pt x="144780" y="19289336"/>
                  </a:lnTo>
                  <a:close/>
                  <a:moveTo>
                    <a:pt x="186230865" y="0"/>
                  </a:moveTo>
                  <a:lnTo>
                    <a:pt x="186375650" y="0"/>
                  </a:lnTo>
                  <a:lnTo>
                    <a:pt x="186375650" y="144780"/>
                  </a:lnTo>
                  <a:lnTo>
                    <a:pt x="186230865" y="144780"/>
                  </a:lnTo>
                  <a:lnTo>
                    <a:pt x="18623086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6230865" y="0"/>
                  </a:lnTo>
                  <a:lnTo>
                    <a:pt x="18623086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10461" y="2306831"/>
            <a:ext cx="9848839" cy="432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3"/>
              </a:lnSpc>
            </a:pPr>
            <a:r>
              <a:rPr lang="en-US" sz="9328" spc="37">
                <a:solidFill>
                  <a:srgbClr val="272727"/>
                </a:solidFill>
                <a:latin typeface="Fredoka Bold"/>
              </a:rPr>
              <a:t>WELLCOME TO</a:t>
            </a:r>
          </a:p>
          <a:p>
            <a:pPr algn="ctr">
              <a:lnSpc>
                <a:spcPts val="11473"/>
              </a:lnSpc>
            </a:pPr>
            <a:r>
              <a:rPr lang="en-US" sz="9328" spc="37">
                <a:solidFill>
                  <a:srgbClr val="272727"/>
                </a:solidFill>
                <a:latin typeface="Fredoka Bold"/>
              </a:rPr>
              <a:t>OUR </a:t>
            </a:r>
          </a:p>
          <a:p>
            <a:pPr algn="ctr">
              <a:lnSpc>
                <a:spcPts val="11473"/>
              </a:lnSpc>
            </a:pPr>
            <a:r>
              <a:rPr lang="en-US" sz="9328" spc="37">
                <a:solidFill>
                  <a:srgbClr val="272727"/>
                </a:solidFill>
                <a:latin typeface="Fredoka Bold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69248" y="1407549"/>
            <a:ext cx="6667037" cy="7850751"/>
            <a:chOff x="0" y="0"/>
            <a:chExt cx="2575547" cy="30328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5547" cy="3032829"/>
            </a:xfrm>
            <a:custGeom>
              <a:avLst/>
              <a:gdLst/>
              <a:ahLst/>
              <a:cxnLst/>
              <a:rect r="r" b="b" t="t" l="l"/>
              <a:pathLst>
                <a:path h="3032829" w="2575547">
                  <a:moveTo>
                    <a:pt x="0" y="0"/>
                  </a:moveTo>
                  <a:lnTo>
                    <a:pt x="2575547" y="0"/>
                  </a:lnTo>
                  <a:lnTo>
                    <a:pt x="2575547" y="3032829"/>
                  </a:lnTo>
                  <a:lnTo>
                    <a:pt x="0" y="3032829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12232" y="1661381"/>
            <a:ext cx="6181069" cy="7343087"/>
            <a:chOff x="0" y="0"/>
            <a:chExt cx="8241426" cy="97907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1932" t="0" r="21932" b="0"/>
            <a:stretch>
              <a:fillRect/>
            </a:stretch>
          </p:blipFill>
          <p:spPr>
            <a:xfrm flipH="false" flipV="false">
              <a:off x="0" y="0"/>
              <a:ext cx="8241426" cy="979078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492315" y="1009650"/>
            <a:ext cx="6418598" cy="124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38"/>
              </a:lnSpc>
            </a:pPr>
            <a:r>
              <a:rPr lang="en-US" sz="8080" spc="32">
                <a:solidFill>
                  <a:srgbClr val="2C346B"/>
                </a:solidFill>
                <a:latin typeface="Fredoka"/>
              </a:rPr>
              <a:t>PROCEDURE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646924"/>
            <a:ext cx="11242613" cy="728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</a:rPr>
              <a:t>Prepare a 100 ml solution of Na2CO3 in a volumetric flask.</a:t>
            </a:r>
          </a:p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</a:rPr>
              <a:t>Take 10 ml of the solution in a conical flask and dilute it to 50 ml.</a:t>
            </a:r>
          </a:p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</a:rPr>
              <a:t>Add one drop of phenolphthalein to the solution and titrate against HCl using a burette.</a:t>
            </a:r>
          </a:p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</a:rPr>
              <a:t>Note the burette reading when the pink color of the solution just disappears. This is the first endpoint.</a:t>
            </a:r>
          </a:p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</a:rPr>
              <a:t>Add 3-4 drops of methyl orange to the same flask and continue titration against the same HCl.</a:t>
            </a:r>
          </a:p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</a:rPr>
              <a:t>Note the burette reading when the yellow color just changes to faint pink (orange). This is the second endpoint.</a:t>
            </a:r>
          </a:p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</a:rPr>
              <a:t>The difference in burette readings between the initial and second endpoints gives the volume of acid required for the titration.</a:t>
            </a:r>
          </a:p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  <a:ea typeface="Fredoka Bold"/>
              </a:rPr>
              <a:t>Repeat the experiment twice and ensure that the results agree within ±0.1 ml initial to second endpoint.</a:t>
            </a:r>
          </a:p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</a:rPr>
              <a:t>Calculate the strength of the dilute HCl.</a:t>
            </a:r>
          </a:p>
          <a:p>
            <a:pPr algn="just" marL="549105" indent="-274553" lvl="1">
              <a:lnSpc>
                <a:spcPts val="3128"/>
              </a:lnSpc>
              <a:buFont typeface="Arial"/>
              <a:buChar char="•"/>
            </a:pPr>
            <a:r>
              <a:rPr lang="en-US" sz="2543" spc="10">
                <a:solidFill>
                  <a:srgbClr val="2C346B"/>
                </a:solidFill>
                <a:latin typeface="Fredoka Bold"/>
              </a:rPr>
              <a:t>Determine the normality of the commercial conc. HCl acid.</a:t>
            </a:r>
          </a:p>
          <a:p>
            <a:pPr algn="just">
              <a:lnSpc>
                <a:spcPts val="824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9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900" y="551786"/>
            <a:ext cx="17130200" cy="9183427"/>
            <a:chOff x="0" y="0"/>
            <a:chExt cx="5794660" cy="31064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4660" cy="3106493"/>
            </a:xfrm>
            <a:custGeom>
              <a:avLst/>
              <a:gdLst/>
              <a:ahLst/>
              <a:cxnLst/>
              <a:rect r="r" b="b" t="t" l="l"/>
              <a:pathLst>
                <a:path h="3106493" w="5794660">
                  <a:moveTo>
                    <a:pt x="0" y="0"/>
                  </a:moveTo>
                  <a:lnTo>
                    <a:pt x="5794660" y="0"/>
                  </a:lnTo>
                  <a:lnTo>
                    <a:pt x="5794660" y="3106493"/>
                  </a:lnTo>
                  <a:lnTo>
                    <a:pt x="0" y="3106493"/>
                  </a:lnTo>
                  <a:close/>
                </a:path>
              </a:pathLst>
            </a:custGeom>
            <a:solidFill>
              <a:srgbClr val="FFF559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567071" y="2566163"/>
            <a:ext cx="4692229" cy="6280368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3869" y="2155175"/>
          <a:ext cx="11639449" cy="6293413"/>
        </p:xfrm>
        <a:graphic>
          <a:graphicData uri="http://schemas.openxmlformats.org/drawingml/2006/table">
            <a:tbl>
              <a:tblPr/>
              <a:tblGrid>
                <a:gridCol w="1613924"/>
                <a:gridCol w="1180794"/>
                <a:gridCol w="1044016"/>
                <a:gridCol w="1317609"/>
                <a:gridCol w="1431553"/>
                <a:gridCol w="1044016"/>
                <a:gridCol w="4007537"/>
              </a:tblGrid>
              <a:tr h="1334929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No. of Obs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.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Volum e of Na2C O3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in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(ml)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Burette Reading in (ml)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Burette Reading in (ml)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Burette Reading in (ml)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Volume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of Acid in (ml)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Average reading in (ml)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583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No. of Obs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.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Volum e of Na2C O3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in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(ml)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Initial readin g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1st end point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2nd end point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Volume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of Acid in (ml)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Average reading in (ml)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5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10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8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13.1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18.7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10.7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 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6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2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10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18.7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24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29.7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11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10.77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5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10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29.7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34.4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40.3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10.6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2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 </a:t>
                      </a:r>
                    </a:p>
                    <a:p>
                      <a:pPr>
                        <a:lnSpc>
                          <a:spcPts val="2420"/>
                        </a:lnSpc>
                      </a:pPr>
                      <a:r>
                        <a:rPr lang="en-US" sz="1728">
                          <a:solidFill>
                            <a:srgbClr val="000000"/>
                          </a:solidFill>
                          <a:latin typeface="Fredoka"/>
                        </a:rPr>
                        <a:t>  </a:t>
                      </a:r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535740"/>
            <a:ext cx="11850786" cy="96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1"/>
              </a:lnSpc>
            </a:pPr>
            <a:r>
              <a:rPr lang="en-US" sz="6228" spc="24">
                <a:solidFill>
                  <a:srgbClr val="272727"/>
                </a:solidFill>
                <a:latin typeface="Fredoka Bold"/>
              </a:rPr>
              <a:t>EXPERIMENTAL DATA TABLE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9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08598"/>
            <a:ext cx="17130200" cy="9183427"/>
            <a:chOff x="0" y="0"/>
            <a:chExt cx="5794660" cy="31064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4660" cy="3106493"/>
            </a:xfrm>
            <a:custGeom>
              <a:avLst/>
              <a:gdLst/>
              <a:ahLst/>
              <a:cxnLst/>
              <a:rect r="r" b="b" t="t" l="l"/>
              <a:pathLst>
                <a:path h="3106493" w="5794660">
                  <a:moveTo>
                    <a:pt x="0" y="0"/>
                  </a:moveTo>
                  <a:lnTo>
                    <a:pt x="5794660" y="0"/>
                  </a:lnTo>
                  <a:lnTo>
                    <a:pt x="5794660" y="3106493"/>
                  </a:lnTo>
                  <a:lnTo>
                    <a:pt x="0" y="3106493"/>
                  </a:lnTo>
                  <a:close/>
                </a:path>
              </a:pathLst>
            </a:custGeom>
            <a:solidFill>
              <a:srgbClr val="FFF559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114587" y="2741234"/>
            <a:ext cx="4692229" cy="628036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2563079" y="5825067"/>
            <a:ext cx="3840074" cy="3181690"/>
          </a:xfrm>
          <a:custGeom>
            <a:avLst/>
            <a:gdLst/>
            <a:ahLst/>
            <a:cxnLst/>
            <a:rect r="r" b="b" t="t" l="l"/>
            <a:pathLst>
              <a:path h="3181690" w="3840074">
                <a:moveTo>
                  <a:pt x="0" y="0"/>
                </a:moveTo>
                <a:lnTo>
                  <a:pt x="3840074" y="0"/>
                </a:lnTo>
                <a:lnTo>
                  <a:pt x="3840074" y="3181691"/>
                </a:lnTo>
                <a:lnTo>
                  <a:pt x="0" y="3181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40" r="0" b="-25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63079" y="2333485"/>
            <a:ext cx="4701633" cy="2309861"/>
          </a:xfrm>
          <a:custGeom>
            <a:avLst/>
            <a:gdLst/>
            <a:ahLst/>
            <a:cxnLst/>
            <a:rect r="r" b="b" t="t" l="l"/>
            <a:pathLst>
              <a:path h="2309861" w="4701633">
                <a:moveTo>
                  <a:pt x="0" y="0"/>
                </a:moveTo>
                <a:lnTo>
                  <a:pt x="4701633" y="0"/>
                </a:lnTo>
                <a:lnTo>
                  <a:pt x="4701633" y="2309861"/>
                </a:lnTo>
                <a:lnTo>
                  <a:pt x="0" y="230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757944" y="1009650"/>
            <a:ext cx="11850786" cy="96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1"/>
              </a:lnSpc>
            </a:pPr>
            <a:r>
              <a:rPr lang="en-US" sz="6228" spc="24">
                <a:solidFill>
                  <a:srgbClr val="272727"/>
                </a:solidFill>
                <a:latin typeface="Fredoka Bold"/>
              </a:rPr>
              <a:t>CALCULATION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0541" y="4990787"/>
            <a:ext cx="8465225" cy="53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528" spc="14">
                <a:solidFill>
                  <a:srgbClr val="272727"/>
                </a:solidFill>
                <a:latin typeface="Fredoka"/>
              </a:rPr>
              <a:t>Determination of the molarity of HCl :-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9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31650"/>
            <a:ext cx="17130200" cy="9183427"/>
            <a:chOff x="0" y="0"/>
            <a:chExt cx="5794660" cy="31064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4660" cy="3106493"/>
            </a:xfrm>
            <a:custGeom>
              <a:avLst/>
              <a:gdLst/>
              <a:ahLst/>
              <a:cxnLst/>
              <a:rect r="r" b="b" t="t" l="l"/>
              <a:pathLst>
                <a:path h="3106493" w="5794660">
                  <a:moveTo>
                    <a:pt x="0" y="0"/>
                  </a:moveTo>
                  <a:lnTo>
                    <a:pt x="5794660" y="0"/>
                  </a:lnTo>
                  <a:lnTo>
                    <a:pt x="5794660" y="3106493"/>
                  </a:lnTo>
                  <a:lnTo>
                    <a:pt x="0" y="3106493"/>
                  </a:lnTo>
                  <a:close/>
                </a:path>
              </a:pathLst>
            </a:custGeom>
            <a:solidFill>
              <a:srgbClr val="FFF559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782480" y="2003316"/>
            <a:ext cx="4692229" cy="628036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617526" y="5023363"/>
            <a:ext cx="7943497" cy="4234937"/>
          </a:xfrm>
          <a:custGeom>
            <a:avLst/>
            <a:gdLst/>
            <a:ahLst/>
            <a:cxnLst/>
            <a:rect r="r" b="b" t="t" l="l"/>
            <a:pathLst>
              <a:path h="4234937" w="7943497">
                <a:moveTo>
                  <a:pt x="0" y="0"/>
                </a:moveTo>
                <a:lnTo>
                  <a:pt x="7943497" y="0"/>
                </a:lnTo>
                <a:lnTo>
                  <a:pt x="7943497" y="4234937"/>
                </a:lnTo>
                <a:lnTo>
                  <a:pt x="0" y="423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706786" y="1009650"/>
            <a:ext cx="11850786" cy="96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1"/>
              </a:lnSpc>
            </a:pPr>
            <a:r>
              <a:rPr lang="en-US" sz="6228" spc="24">
                <a:solidFill>
                  <a:srgbClr val="272727"/>
                </a:solidFill>
                <a:latin typeface="Fredoka Bold"/>
              </a:rPr>
              <a:t>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83607" y="2332450"/>
            <a:ext cx="10294025" cy="58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9"/>
              </a:lnSpc>
              <a:spcBef>
                <a:spcPct val="0"/>
              </a:spcBef>
            </a:pPr>
            <a:r>
              <a:rPr lang="en-US" sz="3828" spc="15">
                <a:solidFill>
                  <a:srgbClr val="272727"/>
                </a:solidFill>
                <a:latin typeface="Fredoka Bold"/>
              </a:rPr>
              <a:t>The strength of the supplied HCl is: 0.092 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915133" y="3477691"/>
            <a:ext cx="11850786" cy="96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1"/>
              </a:lnSpc>
            </a:pPr>
            <a:r>
              <a:rPr lang="en-US" sz="6228" spc="24">
                <a:solidFill>
                  <a:srgbClr val="272727"/>
                </a:solidFill>
                <a:latin typeface="Fredoka Bold"/>
              </a:rPr>
              <a:t>ERROR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9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900" y="551786"/>
            <a:ext cx="17130200" cy="9183427"/>
            <a:chOff x="0" y="0"/>
            <a:chExt cx="5794660" cy="31064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4660" cy="3106493"/>
            </a:xfrm>
            <a:custGeom>
              <a:avLst/>
              <a:gdLst/>
              <a:ahLst/>
              <a:cxnLst/>
              <a:rect r="r" b="b" t="t" l="l"/>
              <a:pathLst>
                <a:path h="3106493" w="5794660">
                  <a:moveTo>
                    <a:pt x="0" y="0"/>
                  </a:moveTo>
                  <a:lnTo>
                    <a:pt x="5794660" y="0"/>
                  </a:lnTo>
                  <a:lnTo>
                    <a:pt x="5794660" y="3106493"/>
                  </a:lnTo>
                  <a:lnTo>
                    <a:pt x="0" y="3106493"/>
                  </a:lnTo>
                  <a:close/>
                </a:path>
              </a:pathLst>
            </a:custGeom>
            <a:solidFill>
              <a:srgbClr val="FFF559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114587" y="2741234"/>
            <a:ext cx="4692229" cy="62803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49368" y="1300697"/>
            <a:ext cx="15257448" cy="144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3"/>
              </a:lnSpc>
            </a:pPr>
            <a:r>
              <a:rPr lang="en-US" sz="9328" spc="37">
                <a:solidFill>
                  <a:srgbClr val="272727"/>
                </a:solidFill>
                <a:latin typeface="Fredoka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9368" y="2968528"/>
            <a:ext cx="9443575" cy="468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95"/>
              </a:lnSpc>
            </a:pPr>
            <a:r>
              <a:rPr lang="en-US" sz="3359" spc="13">
                <a:solidFill>
                  <a:srgbClr val="272727"/>
                </a:solidFill>
                <a:latin typeface="Intro Pro Bold Bold"/>
              </a:rPr>
              <a:t>Standardization of hydrochloric acid with standard sodium carbonate solution is a useful analytical chemistry technique for determining the concentration of an acid solution. By using a known concentration of the sodium carbonate solution and performing a titration with the hydrochloric acid solution, the concentration of the hydrochloric acid solution can be accurately calculated.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9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099" r="0" b="0"/>
          <a:stretch>
            <a:fillRect/>
          </a:stretch>
        </p:blipFill>
        <p:spPr>
          <a:xfrm flipH="true" flipV="false" rot="0">
            <a:off x="11481573" y="1788870"/>
            <a:ext cx="5777727" cy="68753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488329" y="8664186"/>
            <a:ext cx="19178618" cy="1999829"/>
            <a:chOff x="0" y="0"/>
            <a:chExt cx="186375649" cy="194341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186230868" cy="19289335"/>
            </a:xfrm>
            <a:custGeom>
              <a:avLst/>
              <a:gdLst/>
              <a:ahLst/>
              <a:cxnLst/>
              <a:rect r="r" b="b" t="t" l="l"/>
              <a:pathLst>
                <a:path h="19289335" w="186230868">
                  <a:moveTo>
                    <a:pt x="0" y="0"/>
                  </a:moveTo>
                  <a:lnTo>
                    <a:pt x="186230868" y="0"/>
                  </a:lnTo>
                  <a:lnTo>
                    <a:pt x="186230868" y="19289335"/>
                  </a:lnTo>
                  <a:lnTo>
                    <a:pt x="0" y="19289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5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375650" cy="19434115"/>
            </a:xfrm>
            <a:custGeom>
              <a:avLst/>
              <a:gdLst/>
              <a:ahLst/>
              <a:cxnLst/>
              <a:rect r="r" b="b" t="t" l="l"/>
              <a:pathLst>
                <a:path h="19434115" w="186375650">
                  <a:moveTo>
                    <a:pt x="186230865" y="19289336"/>
                  </a:moveTo>
                  <a:lnTo>
                    <a:pt x="186375650" y="19289336"/>
                  </a:lnTo>
                  <a:lnTo>
                    <a:pt x="186375650" y="19434115"/>
                  </a:lnTo>
                  <a:lnTo>
                    <a:pt x="186230865" y="19434115"/>
                  </a:lnTo>
                  <a:lnTo>
                    <a:pt x="186230865" y="192893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289336"/>
                  </a:lnTo>
                  <a:lnTo>
                    <a:pt x="0" y="19289336"/>
                  </a:lnTo>
                  <a:lnTo>
                    <a:pt x="0" y="144780"/>
                  </a:lnTo>
                  <a:close/>
                  <a:moveTo>
                    <a:pt x="0" y="19289336"/>
                  </a:moveTo>
                  <a:lnTo>
                    <a:pt x="144780" y="19289336"/>
                  </a:lnTo>
                  <a:lnTo>
                    <a:pt x="144780" y="19434115"/>
                  </a:lnTo>
                  <a:lnTo>
                    <a:pt x="0" y="19434115"/>
                  </a:lnTo>
                  <a:lnTo>
                    <a:pt x="0" y="19289336"/>
                  </a:lnTo>
                  <a:close/>
                  <a:moveTo>
                    <a:pt x="186230865" y="144780"/>
                  </a:moveTo>
                  <a:lnTo>
                    <a:pt x="186375650" y="144780"/>
                  </a:lnTo>
                  <a:lnTo>
                    <a:pt x="186375650" y="19289336"/>
                  </a:lnTo>
                  <a:lnTo>
                    <a:pt x="186230865" y="19289336"/>
                  </a:lnTo>
                  <a:lnTo>
                    <a:pt x="186230865" y="144780"/>
                  </a:lnTo>
                  <a:close/>
                  <a:moveTo>
                    <a:pt x="144780" y="19289336"/>
                  </a:moveTo>
                  <a:lnTo>
                    <a:pt x="186230865" y="19289336"/>
                  </a:lnTo>
                  <a:lnTo>
                    <a:pt x="186230865" y="19434115"/>
                  </a:lnTo>
                  <a:lnTo>
                    <a:pt x="144780" y="19434115"/>
                  </a:lnTo>
                  <a:lnTo>
                    <a:pt x="144780" y="19289336"/>
                  </a:lnTo>
                  <a:close/>
                  <a:moveTo>
                    <a:pt x="186230865" y="0"/>
                  </a:moveTo>
                  <a:lnTo>
                    <a:pt x="186375650" y="0"/>
                  </a:lnTo>
                  <a:lnTo>
                    <a:pt x="186375650" y="144780"/>
                  </a:lnTo>
                  <a:lnTo>
                    <a:pt x="186230865" y="144780"/>
                  </a:lnTo>
                  <a:lnTo>
                    <a:pt x="18623086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6230865" y="0"/>
                  </a:lnTo>
                  <a:lnTo>
                    <a:pt x="18623086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0F8E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09700" y="3281463"/>
            <a:ext cx="9845748" cy="28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75"/>
              </a:lnSpc>
            </a:pPr>
            <a:r>
              <a:rPr lang="en-US" sz="9330" spc="37">
                <a:solidFill>
                  <a:srgbClr val="272727"/>
                </a:solidFill>
                <a:latin typeface="Fredoka Bold"/>
              </a:rPr>
              <a:t>THANK YOU FOR LISTENING!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490753" y="4555848"/>
            <a:ext cx="7306494" cy="57311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505957"/>
            <a:ext cx="16230600" cy="2806854"/>
            <a:chOff x="0" y="0"/>
            <a:chExt cx="5490351" cy="9494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0351" cy="949479"/>
            </a:xfrm>
            <a:custGeom>
              <a:avLst/>
              <a:gdLst/>
              <a:ahLst/>
              <a:cxnLst/>
              <a:rect r="r" b="b" t="t" l="l"/>
              <a:pathLst>
                <a:path h="949479" w="5490351">
                  <a:moveTo>
                    <a:pt x="0" y="0"/>
                  </a:moveTo>
                  <a:lnTo>
                    <a:pt x="5490351" y="0"/>
                  </a:lnTo>
                  <a:lnTo>
                    <a:pt x="5490351" y="949479"/>
                  </a:lnTo>
                  <a:lnTo>
                    <a:pt x="0" y="949479"/>
                  </a:lnTo>
                  <a:close/>
                </a:path>
              </a:pathLst>
            </a:custGeom>
            <a:solidFill>
              <a:srgbClr val="E598D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51607" y="2179590"/>
            <a:ext cx="14584786" cy="143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3"/>
              </a:lnSpc>
            </a:pPr>
            <a:r>
              <a:rPr lang="en-US" sz="9328" spc="37">
                <a:solidFill>
                  <a:srgbClr val="272727"/>
                </a:solidFill>
                <a:latin typeface="Fredoka Bold"/>
              </a:rPr>
              <a:t>ANY </a:t>
            </a:r>
            <a:r>
              <a:rPr lang="en-US" sz="9328" spc="37">
                <a:solidFill>
                  <a:srgbClr val="272727"/>
                </a:solidFill>
                <a:latin typeface="Fredoka Bold"/>
              </a:rPr>
              <a:t>QUESTION 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F8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392648" y="4777635"/>
            <a:ext cx="1194416" cy="1149636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243" t="-13529" r="243" b="-326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332409" y="6837898"/>
            <a:ext cx="1134177" cy="1091655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3"/>
              <a:stretch>
                <a:fillRect l="-243" t="-26853" r="243" b="-16584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28700" y="6928305"/>
            <a:ext cx="2437414" cy="2002497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5400000">
            <a:off x="192353" y="5718318"/>
            <a:ext cx="4673641" cy="4673641"/>
          </a:xfrm>
          <a:custGeom>
            <a:avLst/>
            <a:gdLst/>
            <a:ahLst/>
            <a:cxnLst/>
            <a:rect r="r" b="b" t="t" l="l"/>
            <a:pathLst>
              <a:path h="4673641" w="4673641">
                <a:moveTo>
                  <a:pt x="0" y="0"/>
                </a:moveTo>
                <a:lnTo>
                  <a:pt x="4673641" y="0"/>
                </a:lnTo>
                <a:lnTo>
                  <a:pt x="4673641" y="4673641"/>
                </a:lnTo>
                <a:lnTo>
                  <a:pt x="0" y="4673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917424" y="6851681"/>
            <a:ext cx="1134177" cy="1091655"/>
            <a:chOff x="30480" y="591820"/>
            <a:chExt cx="12736830" cy="122593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7"/>
              <a:stretch>
                <a:fillRect l="-243" t="-9431" r="243" b="837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43906"/>
            <a:ext cx="3378253" cy="3282536"/>
          </a:xfrm>
          <a:custGeom>
            <a:avLst/>
            <a:gdLst/>
            <a:ahLst/>
            <a:cxnLst/>
            <a:rect r="r" b="b" t="t" l="l"/>
            <a:pathLst>
              <a:path h="3282536" w="3378253">
                <a:moveTo>
                  <a:pt x="0" y="0"/>
                </a:moveTo>
                <a:lnTo>
                  <a:pt x="3378253" y="0"/>
                </a:lnTo>
                <a:lnTo>
                  <a:pt x="3378253" y="3282536"/>
                </a:lnTo>
                <a:lnTo>
                  <a:pt x="0" y="3282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18439" y="519636"/>
            <a:ext cx="12932147" cy="113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2"/>
              </a:lnSpc>
            </a:pPr>
            <a:r>
              <a:rPr lang="en-US" sz="3802">
                <a:solidFill>
                  <a:srgbClr val="3878D3"/>
                </a:solidFill>
                <a:latin typeface="Halant Medium Bold"/>
              </a:rPr>
              <a:t>Green</a:t>
            </a:r>
            <a:r>
              <a:rPr lang="en-US" sz="3802">
                <a:solidFill>
                  <a:srgbClr val="191919"/>
                </a:solidFill>
                <a:latin typeface="Halant Medium Bold"/>
              </a:rPr>
              <a:t> </a:t>
            </a:r>
            <a:r>
              <a:rPr lang="en-US" sz="3802">
                <a:solidFill>
                  <a:srgbClr val="73C044"/>
                </a:solidFill>
                <a:latin typeface="Halant Medium Bold"/>
              </a:rPr>
              <a:t>University Of Bangladesh</a:t>
            </a:r>
          </a:p>
          <a:p>
            <a:pPr>
              <a:lnSpc>
                <a:spcPts val="474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683463" y="1181662"/>
            <a:ext cx="108419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6"/>
              </a:lnSpc>
            </a:pPr>
            <a:r>
              <a:rPr lang="en-US" sz="2571" spc="38">
                <a:solidFill>
                  <a:srgbClr val="000000"/>
                </a:solidFill>
                <a:latin typeface="Abril Fatface Bold"/>
              </a:rPr>
              <a:t>DEPARTMENT OF COMPUTER SCIENCE AND ENGINEERING(CSE)</a:t>
            </a:r>
          </a:p>
          <a:p>
            <a:pPr algn="l">
              <a:lnSpc>
                <a:spcPts val="308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524575" y="1759184"/>
            <a:ext cx="8290560" cy="40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2801" spc="120">
                <a:solidFill>
                  <a:srgbClr val="000000"/>
                </a:solidFill>
                <a:latin typeface="Alice"/>
              </a:rPr>
              <a:t>FACULTY OF SCIENCE AND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17827" y="2389641"/>
            <a:ext cx="14366018" cy="123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000000"/>
                </a:solidFill>
                <a:latin typeface="Canva Sans Bold"/>
              </a:rPr>
              <a:t>Course Title:</a:t>
            </a:r>
            <a:r>
              <a:rPr lang="en-US" sz="2185">
                <a:solidFill>
                  <a:srgbClr val="000000"/>
                </a:solidFill>
                <a:latin typeface="Canva Sans"/>
              </a:rPr>
              <a:t>  Chemistry Lab</a:t>
            </a:r>
          </a:p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000000"/>
                </a:solidFill>
                <a:latin typeface="Canva Sans Bold"/>
              </a:rPr>
              <a:t>Course Code: </a:t>
            </a:r>
            <a:r>
              <a:rPr lang="en-US" sz="2185">
                <a:solidFill>
                  <a:srgbClr val="000000"/>
                </a:solidFill>
                <a:latin typeface="Canva Sans"/>
              </a:rPr>
              <a:t>CHE-102</a:t>
            </a:r>
          </a:p>
          <a:p>
            <a:pPr algn="ctr">
              <a:lnSpc>
                <a:spcPts val="3059"/>
              </a:lnSpc>
            </a:pPr>
            <a:r>
              <a:rPr lang="en-US" sz="2185">
                <a:solidFill>
                  <a:srgbClr val="000000"/>
                </a:solidFill>
                <a:latin typeface="Canva Sans Bold"/>
              </a:rPr>
              <a:t> Section: </a:t>
            </a:r>
            <a:r>
              <a:rPr lang="en-US" sz="2185">
                <a:solidFill>
                  <a:srgbClr val="000000"/>
                </a:solidFill>
                <a:latin typeface="Canva Sans"/>
              </a:rPr>
              <a:t>PC-222 (DC)</a:t>
            </a:r>
          </a:p>
          <a:p>
            <a:pPr algn="ctr">
              <a:lnSpc>
                <a:spcPts val="60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738489" y="4019408"/>
            <a:ext cx="232201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Course Instructor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44768" y="4933617"/>
            <a:ext cx="5154099" cy="92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6"/>
              </a:lnSpc>
            </a:pPr>
            <a:r>
              <a:rPr lang="en-US" sz="1804">
                <a:solidFill>
                  <a:srgbClr val="000000"/>
                </a:solidFill>
                <a:latin typeface="Canva Sans Bold"/>
              </a:rPr>
              <a:t>Presented to Prasenjit Bhowmik</a:t>
            </a:r>
          </a:p>
          <a:p>
            <a:pPr algn="ctr">
              <a:lnSpc>
                <a:spcPts val="2526"/>
              </a:lnSpc>
            </a:pPr>
            <a:r>
              <a:rPr lang="en-US" sz="1804">
                <a:solidFill>
                  <a:srgbClr val="000000"/>
                </a:solidFill>
                <a:latin typeface="Canva Sans Bold"/>
              </a:rPr>
              <a:t> Lecturer, Dept of Textile, Green University Of Bangladesh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906952" y="7068745"/>
            <a:ext cx="2157897" cy="629960"/>
            <a:chOff x="0" y="0"/>
            <a:chExt cx="2877196" cy="83994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389978"/>
              <a:ext cx="2877196" cy="449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48"/>
                </a:lnSpc>
              </a:pPr>
              <a:r>
                <a:rPr lang="en-US" sz="2114">
                  <a:solidFill>
                    <a:srgbClr val="191919"/>
                  </a:solidFill>
                  <a:latin typeface="Clear Sans Regular"/>
                </a:rPr>
                <a:t>ID : 221902082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525"/>
              <a:ext cx="2877196" cy="317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96"/>
                </a:lnSpc>
              </a:pPr>
              <a:r>
                <a:rPr lang="en-US" sz="1633">
                  <a:solidFill>
                    <a:srgbClr val="191919"/>
                  </a:solidFill>
                  <a:latin typeface="Halant Medium Bold"/>
                </a:rPr>
                <a:t>Md. Mahim Hossain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738489" y="6288624"/>
            <a:ext cx="213252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Group Members :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392648" y="8415328"/>
            <a:ext cx="1134177" cy="1091655"/>
            <a:chOff x="30480" y="591820"/>
            <a:chExt cx="12736830" cy="1225931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9"/>
              <a:stretch>
                <a:fillRect l="-243" t="-27556" r="243" b="-17288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1917424" y="8415328"/>
            <a:ext cx="1134177" cy="1091655"/>
            <a:chOff x="30480" y="591820"/>
            <a:chExt cx="12736830" cy="122593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10"/>
              <a:stretch>
                <a:fillRect l="-243" t="-18634" r="243" b="-8365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06952" y="8620917"/>
            <a:ext cx="2157897" cy="615647"/>
            <a:chOff x="0" y="0"/>
            <a:chExt cx="2877196" cy="82086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433477"/>
              <a:ext cx="2877196" cy="387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58"/>
                </a:lnSpc>
              </a:pPr>
              <a:r>
                <a:rPr lang="en-US" sz="1814">
                  <a:solidFill>
                    <a:srgbClr val="191919"/>
                  </a:solidFill>
                  <a:latin typeface="Clear Sans Regular"/>
                </a:rPr>
                <a:t>ID : 221902092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9525"/>
              <a:ext cx="2877196" cy="351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16"/>
                </a:lnSpc>
              </a:pPr>
              <a:r>
                <a:rPr lang="en-US" sz="1833">
                  <a:solidFill>
                    <a:srgbClr val="191919"/>
                  </a:solidFill>
                  <a:latin typeface="Halant Medium Bold"/>
                </a:rPr>
                <a:t>Md. Abu Saeid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433678" y="8617955"/>
            <a:ext cx="2837749" cy="656046"/>
            <a:chOff x="0" y="0"/>
            <a:chExt cx="3783665" cy="874728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475350"/>
              <a:ext cx="3783665" cy="39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96"/>
                </a:lnSpc>
              </a:pPr>
              <a:r>
                <a:rPr lang="en-US" sz="1920">
                  <a:solidFill>
                    <a:srgbClr val="191919"/>
                  </a:solidFill>
                  <a:latin typeface="Clear Sans Regular"/>
                </a:rPr>
                <a:t>ID : 222902092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9525"/>
              <a:ext cx="3783665" cy="378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21"/>
                </a:lnSpc>
              </a:pPr>
              <a:r>
                <a:rPr lang="en-US" sz="1928">
                  <a:solidFill>
                    <a:srgbClr val="191919"/>
                  </a:solidFill>
                  <a:latin typeface="Halant Medium Bold"/>
                </a:rPr>
                <a:t>Nuren Abreshum Anonta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433678" y="6914025"/>
            <a:ext cx="2130379" cy="626251"/>
            <a:chOff x="0" y="0"/>
            <a:chExt cx="2840506" cy="835002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384641"/>
              <a:ext cx="2840506" cy="450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18"/>
                </a:lnSpc>
              </a:pPr>
              <a:r>
                <a:rPr lang="en-US" sz="2091">
                  <a:solidFill>
                    <a:srgbClr val="191919"/>
                  </a:solidFill>
                  <a:latin typeface="Clear Sans Regular"/>
                </a:rPr>
                <a:t>ID : 222902088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9525"/>
              <a:ext cx="2840506" cy="313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73"/>
                </a:lnSpc>
              </a:pPr>
              <a:r>
                <a:rPr lang="en-US" sz="1612">
                  <a:solidFill>
                    <a:srgbClr val="191919"/>
                  </a:solidFill>
                  <a:latin typeface="Halant Medium Bold"/>
                </a:rPr>
                <a:t>Manik Biswas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83053" y="1470703"/>
            <a:ext cx="16591979" cy="80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5"/>
              </a:lnSpc>
            </a:pPr>
            <a:r>
              <a:rPr lang="en-US" sz="5281" spc="21">
                <a:solidFill>
                  <a:srgbClr val="2C346B"/>
                </a:solidFill>
                <a:latin typeface="Fredoka Bold"/>
              </a:rPr>
              <a:t>EXPERIMENT NAME 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45203" y="2736949"/>
            <a:ext cx="14360957" cy="13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1"/>
              </a:lnSpc>
            </a:pPr>
            <a:r>
              <a:rPr lang="en-US" sz="4481" spc="17">
                <a:solidFill>
                  <a:srgbClr val="2C346B"/>
                </a:solidFill>
                <a:latin typeface="Fredoka Bold"/>
              </a:rPr>
              <a:t>Standardization of Hydrochloric Acid with Standard Sodium Carbonate Solution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7716" y="6043345"/>
            <a:ext cx="3759982" cy="424365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67716" y="340600"/>
            <a:ext cx="1321969" cy="22792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474923" y="6913334"/>
            <a:ext cx="1568755" cy="33736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250" y="4681023"/>
            <a:ext cx="2053195" cy="1381241"/>
          </a:xfrm>
          <a:custGeom>
            <a:avLst/>
            <a:gdLst/>
            <a:ahLst/>
            <a:cxnLst/>
            <a:rect r="r" b="b" t="t" l="l"/>
            <a:pathLst>
              <a:path h="1381241" w="2053195">
                <a:moveTo>
                  <a:pt x="0" y="0"/>
                </a:moveTo>
                <a:lnTo>
                  <a:pt x="2053195" y="0"/>
                </a:lnTo>
                <a:lnTo>
                  <a:pt x="2053195" y="1381241"/>
                </a:lnTo>
                <a:lnTo>
                  <a:pt x="0" y="1381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96034" y="2086426"/>
            <a:ext cx="2532603" cy="1487904"/>
          </a:xfrm>
          <a:custGeom>
            <a:avLst/>
            <a:gdLst/>
            <a:ahLst/>
            <a:cxnLst/>
            <a:rect r="r" b="b" t="t" l="l"/>
            <a:pathLst>
              <a:path h="1487904" w="2532603">
                <a:moveTo>
                  <a:pt x="0" y="0"/>
                </a:moveTo>
                <a:lnTo>
                  <a:pt x="2532604" y="0"/>
                </a:lnTo>
                <a:lnTo>
                  <a:pt x="2532604" y="1487904"/>
                </a:lnTo>
                <a:lnTo>
                  <a:pt x="0" y="148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90567" y="4480069"/>
            <a:ext cx="1653158" cy="1672986"/>
          </a:xfrm>
          <a:custGeom>
            <a:avLst/>
            <a:gdLst/>
            <a:ahLst/>
            <a:cxnLst/>
            <a:rect r="r" b="b" t="t" l="l"/>
            <a:pathLst>
              <a:path h="1672986" w="1653158">
                <a:moveTo>
                  <a:pt x="0" y="0"/>
                </a:moveTo>
                <a:lnTo>
                  <a:pt x="1653158" y="0"/>
                </a:lnTo>
                <a:lnTo>
                  <a:pt x="1653158" y="1672986"/>
                </a:lnTo>
                <a:lnTo>
                  <a:pt x="0" y="167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28070" y="7511970"/>
            <a:ext cx="1825050" cy="1855197"/>
          </a:xfrm>
          <a:custGeom>
            <a:avLst/>
            <a:gdLst/>
            <a:ahLst/>
            <a:cxnLst/>
            <a:rect r="r" b="b" t="t" l="l"/>
            <a:pathLst>
              <a:path h="1855197" w="1825050">
                <a:moveTo>
                  <a:pt x="0" y="0"/>
                </a:moveTo>
                <a:lnTo>
                  <a:pt x="1825050" y="0"/>
                </a:lnTo>
                <a:lnTo>
                  <a:pt x="1825050" y="1855197"/>
                </a:lnTo>
                <a:lnTo>
                  <a:pt x="0" y="1855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96034" y="4766525"/>
            <a:ext cx="2532603" cy="1369109"/>
          </a:xfrm>
          <a:custGeom>
            <a:avLst/>
            <a:gdLst/>
            <a:ahLst/>
            <a:cxnLst/>
            <a:rect r="r" b="b" t="t" l="l"/>
            <a:pathLst>
              <a:path h="1369109" w="2532603">
                <a:moveTo>
                  <a:pt x="0" y="0"/>
                </a:moveTo>
                <a:lnTo>
                  <a:pt x="2532604" y="0"/>
                </a:lnTo>
                <a:lnTo>
                  <a:pt x="2532604" y="1369109"/>
                </a:lnTo>
                <a:lnTo>
                  <a:pt x="0" y="1369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338" r="0" b="-43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7657" y="1790985"/>
            <a:ext cx="2078787" cy="2078787"/>
          </a:xfrm>
          <a:custGeom>
            <a:avLst/>
            <a:gdLst/>
            <a:ahLst/>
            <a:cxnLst/>
            <a:rect r="r" b="b" t="t" l="l"/>
            <a:pathLst>
              <a:path h="2078787" w="2078787">
                <a:moveTo>
                  <a:pt x="0" y="0"/>
                </a:moveTo>
                <a:lnTo>
                  <a:pt x="2078786" y="0"/>
                </a:lnTo>
                <a:lnTo>
                  <a:pt x="2078786" y="2078786"/>
                </a:lnTo>
                <a:lnTo>
                  <a:pt x="0" y="20787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4114" y="1715860"/>
            <a:ext cx="1935702" cy="1851015"/>
          </a:xfrm>
          <a:custGeom>
            <a:avLst/>
            <a:gdLst/>
            <a:ahLst/>
            <a:cxnLst/>
            <a:rect r="r" b="b" t="t" l="l"/>
            <a:pathLst>
              <a:path h="1851015" w="1935702">
                <a:moveTo>
                  <a:pt x="0" y="0"/>
                </a:moveTo>
                <a:lnTo>
                  <a:pt x="1935702" y="0"/>
                </a:lnTo>
                <a:lnTo>
                  <a:pt x="1935702" y="1851016"/>
                </a:lnTo>
                <a:lnTo>
                  <a:pt x="0" y="18510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72244" y="7571091"/>
            <a:ext cx="1619721" cy="1687209"/>
          </a:xfrm>
          <a:custGeom>
            <a:avLst/>
            <a:gdLst/>
            <a:ahLst/>
            <a:cxnLst/>
            <a:rect r="r" b="b" t="t" l="l"/>
            <a:pathLst>
              <a:path h="1687209" w="1619721">
                <a:moveTo>
                  <a:pt x="0" y="0"/>
                </a:moveTo>
                <a:lnTo>
                  <a:pt x="1619721" y="0"/>
                </a:lnTo>
                <a:lnTo>
                  <a:pt x="1619721" y="1687209"/>
                </a:lnTo>
                <a:lnTo>
                  <a:pt x="0" y="16872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6352" y="668210"/>
            <a:ext cx="7875279" cy="70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1"/>
              </a:lnSpc>
            </a:pPr>
            <a:r>
              <a:rPr lang="en-US" sz="4481" spc="17">
                <a:solidFill>
                  <a:srgbClr val="2C346B"/>
                </a:solidFill>
                <a:latin typeface="Fredoka Bold"/>
              </a:rPr>
              <a:t>PRESENTATION OUTLINE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14835" y="2679468"/>
            <a:ext cx="3175732" cy="42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6"/>
              </a:lnSpc>
            </a:pPr>
            <a:r>
              <a:rPr lang="en-US" sz="3065" spc="12">
                <a:solidFill>
                  <a:srgbClr val="272727"/>
                </a:solidFill>
                <a:latin typeface="Intro Pro Bold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40816" y="2679468"/>
            <a:ext cx="1816423" cy="42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6"/>
              </a:lnSpc>
            </a:pPr>
            <a:r>
              <a:rPr lang="en-US" sz="3065" spc="12">
                <a:solidFill>
                  <a:srgbClr val="272727"/>
                </a:solidFill>
                <a:latin typeface="Intro Pro Bold Bold"/>
              </a:rPr>
              <a:t>THEORY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05076" y="2679468"/>
            <a:ext cx="2654224" cy="42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6"/>
              </a:lnSpc>
            </a:pPr>
            <a:r>
              <a:rPr lang="en-US" sz="3065" spc="12">
                <a:solidFill>
                  <a:srgbClr val="272727"/>
                </a:solidFill>
                <a:latin typeface="Intro Pro Bold Bold"/>
              </a:rPr>
              <a:t>INDICATOR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39901" y="5273927"/>
            <a:ext cx="2379167" cy="38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2665" spc="10">
                <a:solidFill>
                  <a:srgbClr val="272727"/>
                </a:solidFill>
                <a:latin typeface="Intro Pro Bold Bold"/>
              </a:rPr>
              <a:t>APPARATUS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15225" y="5335757"/>
            <a:ext cx="3017520" cy="41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3"/>
              </a:lnSpc>
              <a:spcBef>
                <a:spcPct val="0"/>
              </a:spcBef>
            </a:pPr>
            <a:r>
              <a:rPr lang="en-US" sz="2726" spc="10">
                <a:solidFill>
                  <a:srgbClr val="000000"/>
                </a:solidFill>
                <a:latin typeface="Fredoka Bold"/>
              </a:rPr>
              <a:t>CHEMICALS USED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53907" y="5146866"/>
            <a:ext cx="2605393" cy="46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963" spc="11">
                <a:solidFill>
                  <a:srgbClr val="000000"/>
                </a:solidFill>
                <a:latin typeface="Fredoka Bold"/>
              </a:rPr>
              <a:t>PROCEDURE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54726" y="8232447"/>
            <a:ext cx="2555033" cy="40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sz="2610" spc="10">
                <a:solidFill>
                  <a:srgbClr val="000000"/>
                </a:solidFill>
                <a:latin typeface="Fredoka Bold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14835" y="8395924"/>
            <a:ext cx="2379167" cy="38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2665" spc="10">
                <a:solidFill>
                  <a:srgbClr val="272727"/>
                </a:solidFill>
                <a:latin typeface="Intro Pro Bold Bold"/>
              </a:rPr>
              <a:t>DATA TABLE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52978" y="8268010"/>
            <a:ext cx="2604261" cy="7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2665" spc="10">
                <a:solidFill>
                  <a:srgbClr val="272727"/>
                </a:solidFill>
                <a:latin typeface="Intro Pro Bold Bold"/>
              </a:rPr>
              <a:t>CALCULATION &amp; RESULT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9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55368" y="3281968"/>
            <a:ext cx="10160811" cy="4047920"/>
            <a:chOff x="0" y="0"/>
            <a:chExt cx="2773606" cy="1104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3606" cy="1104965"/>
            </a:xfrm>
            <a:custGeom>
              <a:avLst/>
              <a:gdLst/>
              <a:ahLst/>
              <a:cxnLst/>
              <a:rect r="r" b="b" t="t" l="l"/>
              <a:pathLst>
                <a:path h="1104965" w="2773606">
                  <a:moveTo>
                    <a:pt x="0" y="0"/>
                  </a:moveTo>
                  <a:lnTo>
                    <a:pt x="2773606" y="0"/>
                  </a:lnTo>
                  <a:lnTo>
                    <a:pt x="2773606" y="1104965"/>
                  </a:lnTo>
                  <a:lnTo>
                    <a:pt x="0" y="1104965"/>
                  </a:lnTo>
                  <a:close/>
                </a:path>
              </a:pathLst>
            </a:custGeom>
            <a:solidFill>
              <a:srgbClr val="FFF559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460493" y="6256708"/>
            <a:ext cx="1146591" cy="355532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1204468"/>
            <a:ext cx="16230600" cy="143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3"/>
              </a:lnSpc>
            </a:pPr>
            <a:r>
              <a:rPr lang="en-US" sz="9328" spc="37">
                <a:solidFill>
                  <a:srgbClr val="272727"/>
                </a:solidFill>
                <a:latin typeface="Fredoka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35074" y="4106154"/>
            <a:ext cx="8801399" cy="128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1"/>
              </a:lnSpc>
            </a:pPr>
            <a:r>
              <a:rPr lang="en-US" sz="3256" spc="13">
                <a:solidFill>
                  <a:srgbClr val="2C346B"/>
                </a:solidFill>
                <a:latin typeface="Intro Pro"/>
              </a:rPr>
              <a:t>We will standardize a solution of hydrochloric acid by titrating it against a solution of sodium carbonate.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84977" y="577327"/>
            <a:ext cx="1568692" cy="27046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F8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61755" y="2040242"/>
            <a:ext cx="6016116" cy="679001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5108" y="1009650"/>
            <a:ext cx="9987088" cy="144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75"/>
              </a:lnSpc>
            </a:pPr>
            <a:r>
              <a:rPr lang="en-US" sz="9330" spc="37">
                <a:solidFill>
                  <a:srgbClr val="272727"/>
                </a:solidFill>
                <a:latin typeface="Fredoka Bold"/>
              </a:rPr>
              <a:t>THEORY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6850" y="3178747"/>
            <a:ext cx="10500996" cy="269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5"/>
              </a:lnSpc>
            </a:pPr>
            <a:r>
              <a:rPr lang="en-US" sz="3811" spc="15">
                <a:solidFill>
                  <a:srgbClr val="272727"/>
                </a:solidFill>
                <a:latin typeface="Intro Pro Bold"/>
              </a:rPr>
              <a:t>we shall determine the strength of commercial Hydrochloric Acid solution by a</a:t>
            </a:r>
          </a:p>
          <a:p>
            <a:pPr algn="l">
              <a:lnSpc>
                <a:spcPts val="5335"/>
              </a:lnSpc>
            </a:pPr>
            <a:r>
              <a:rPr lang="en-US" sz="3811" spc="15">
                <a:solidFill>
                  <a:srgbClr val="272727"/>
                </a:solidFill>
                <a:latin typeface="Intro Pro Bold"/>
              </a:rPr>
              <a:t>secondary standard solution of Na2CO3.</a:t>
            </a:r>
          </a:p>
          <a:p>
            <a:pPr algn="ctr">
              <a:lnSpc>
                <a:spcPts val="5335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-488329" y="8664186"/>
            <a:ext cx="19178618" cy="1999829"/>
            <a:chOff x="0" y="0"/>
            <a:chExt cx="186375649" cy="194341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186230868" cy="19289335"/>
            </a:xfrm>
            <a:custGeom>
              <a:avLst/>
              <a:gdLst/>
              <a:ahLst/>
              <a:cxnLst/>
              <a:rect r="r" b="b" t="t" l="l"/>
              <a:pathLst>
                <a:path h="19289335" w="186230868">
                  <a:moveTo>
                    <a:pt x="0" y="0"/>
                  </a:moveTo>
                  <a:lnTo>
                    <a:pt x="186230868" y="0"/>
                  </a:lnTo>
                  <a:lnTo>
                    <a:pt x="186230868" y="19289335"/>
                  </a:lnTo>
                  <a:lnTo>
                    <a:pt x="0" y="19289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5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375650" cy="19434115"/>
            </a:xfrm>
            <a:custGeom>
              <a:avLst/>
              <a:gdLst/>
              <a:ahLst/>
              <a:cxnLst/>
              <a:rect r="r" b="b" t="t" l="l"/>
              <a:pathLst>
                <a:path h="19434115" w="186375650">
                  <a:moveTo>
                    <a:pt x="186230865" y="19289336"/>
                  </a:moveTo>
                  <a:lnTo>
                    <a:pt x="186375650" y="19289336"/>
                  </a:lnTo>
                  <a:lnTo>
                    <a:pt x="186375650" y="19434115"/>
                  </a:lnTo>
                  <a:lnTo>
                    <a:pt x="186230865" y="19434115"/>
                  </a:lnTo>
                  <a:lnTo>
                    <a:pt x="186230865" y="192893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289336"/>
                  </a:lnTo>
                  <a:lnTo>
                    <a:pt x="0" y="19289336"/>
                  </a:lnTo>
                  <a:lnTo>
                    <a:pt x="0" y="144780"/>
                  </a:lnTo>
                  <a:close/>
                  <a:moveTo>
                    <a:pt x="0" y="19289336"/>
                  </a:moveTo>
                  <a:lnTo>
                    <a:pt x="144780" y="19289336"/>
                  </a:lnTo>
                  <a:lnTo>
                    <a:pt x="144780" y="19434115"/>
                  </a:lnTo>
                  <a:lnTo>
                    <a:pt x="0" y="19434115"/>
                  </a:lnTo>
                  <a:lnTo>
                    <a:pt x="0" y="19289336"/>
                  </a:lnTo>
                  <a:close/>
                  <a:moveTo>
                    <a:pt x="186230865" y="144780"/>
                  </a:moveTo>
                  <a:lnTo>
                    <a:pt x="186375650" y="144780"/>
                  </a:lnTo>
                  <a:lnTo>
                    <a:pt x="186375650" y="19289336"/>
                  </a:lnTo>
                  <a:lnTo>
                    <a:pt x="186230865" y="19289336"/>
                  </a:lnTo>
                  <a:lnTo>
                    <a:pt x="186230865" y="144780"/>
                  </a:lnTo>
                  <a:close/>
                  <a:moveTo>
                    <a:pt x="144780" y="19289336"/>
                  </a:moveTo>
                  <a:lnTo>
                    <a:pt x="186230865" y="19289336"/>
                  </a:lnTo>
                  <a:lnTo>
                    <a:pt x="186230865" y="19434115"/>
                  </a:lnTo>
                  <a:lnTo>
                    <a:pt x="144780" y="19434115"/>
                  </a:lnTo>
                  <a:lnTo>
                    <a:pt x="144780" y="19289336"/>
                  </a:lnTo>
                  <a:close/>
                  <a:moveTo>
                    <a:pt x="186230865" y="0"/>
                  </a:moveTo>
                  <a:lnTo>
                    <a:pt x="186375650" y="0"/>
                  </a:lnTo>
                  <a:lnTo>
                    <a:pt x="186375650" y="144780"/>
                  </a:lnTo>
                  <a:lnTo>
                    <a:pt x="186230865" y="144780"/>
                  </a:lnTo>
                  <a:lnTo>
                    <a:pt x="18623086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6230865" y="0"/>
                  </a:lnTo>
                  <a:lnTo>
                    <a:pt x="18623086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0F8EE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F8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2138" y="7029098"/>
            <a:ext cx="1793123" cy="30915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474923" y="189209"/>
            <a:ext cx="1568755" cy="3373666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616112" y="6126405"/>
            <a:ext cx="3798783" cy="3656362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3029" t="-5134" r="-12542" b="513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44000" y="4615578"/>
            <a:ext cx="6573417" cy="3697501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112" t="0" r="-112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616112" y="2174768"/>
            <a:ext cx="3798783" cy="3656362"/>
            <a:chOff x="30480" y="591820"/>
            <a:chExt cx="12736830" cy="122593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6"/>
              <a:stretch>
                <a:fillRect l="-243" t="-9431" r="243" b="83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621143"/>
            <a:ext cx="16038075" cy="12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130" spc="32">
                <a:solidFill>
                  <a:srgbClr val="272727"/>
                </a:solidFill>
                <a:latin typeface="Fredoka Bold"/>
              </a:rPr>
              <a:t>INDICATOR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A0F8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2764" y="1009650"/>
            <a:ext cx="8619403" cy="143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3"/>
              </a:lnSpc>
            </a:pPr>
            <a:r>
              <a:rPr lang="en-US" sz="9328" spc="37">
                <a:solidFill>
                  <a:srgbClr val="0C0708"/>
                </a:solidFill>
                <a:latin typeface="Fredoka Bold"/>
              </a:rPr>
              <a:t>APPARATUS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33632" y="3087844"/>
            <a:ext cx="14139295" cy="5540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79988" indent="-639994" lvl="1">
              <a:lnSpc>
                <a:spcPts val="7292"/>
              </a:lnSpc>
              <a:buFont typeface="Arial"/>
              <a:buChar char="•"/>
            </a:pPr>
            <a:r>
              <a:rPr lang="en-US" sz="5928" spc="23">
                <a:solidFill>
                  <a:srgbClr val="191919"/>
                </a:solidFill>
                <a:latin typeface="Fredoka Bold"/>
              </a:rPr>
              <a:t>1. Conical flask</a:t>
            </a:r>
          </a:p>
          <a:p>
            <a:pPr marL="1279988" indent="-639994" lvl="1">
              <a:lnSpc>
                <a:spcPts val="7292"/>
              </a:lnSpc>
              <a:buFont typeface="Arial"/>
              <a:buChar char="•"/>
            </a:pPr>
            <a:r>
              <a:rPr lang="en-US" sz="5928" spc="23">
                <a:solidFill>
                  <a:srgbClr val="191919"/>
                </a:solidFill>
                <a:latin typeface="Fredoka Bold"/>
              </a:rPr>
              <a:t>2. Burette</a:t>
            </a:r>
          </a:p>
          <a:p>
            <a:pPr marL="1279988" indent="-639994" lvl="1">
              <a:lnSpc>
                <a:spcPts val="7292"/>
              </a:lnSpc>
              <a:buFont typeface="Arial"/>
              <a:buChar char="•"/>
            </a:pPr>
            <a:r>
              <a:rPr lang="en-US" sz="5928" spc="23">
                <a:solidFill>
                  <a:srgbClr val="191919"/>
                </a:solidFill>
                <a:latin typeface="Fredoka Bold"/>
              </a:rPr>
              <a:t>3. Pipette</a:t>
            </a:r>
          </a:p>
          <a:p>
            <a:pPr marL="1279988" indent="-639994" lvl="1">
              <a:lnSpc>
                <a:spcPts val="7292"/>
              </a:lnSpc>
              <a:buFont typeface="Arial"/>
              <a:buChar char="•"/>
            </a:pPr>
            <a:r>
              <a:rPr lang="en-US" sz="5928" spc="23">
                <a:solidFill>
                  <a:srgbClr val="191919"/>
                </a:solidFill>
                <a:latin typeface="Fredoka Bold"/>
              </a:rPr>
              <a:t>4. Volumetric flask</a:t>
            </a:r>
          </a:p>
          <a:p>
            <a:pPr marL="1279988" indent="-639994" lvl="1">
              <a:lnSpc>
                <a:spcPts val="7292"/>
              </a:lnSpc>
              <a:buFont typeface="Arial"/>
              <a:buChar char="•"/>
            </a:pPr>
            <a:r>
              <a:rPr lang="en-US" sz="5928" spc="23">
                <a:solidFill>
                  <a:srgbClr val="191919"/>
                </a:solidFill>
                <a:latin typeface="Fredoka Bold"/>
              </a:rPr>
              <a:t>5. Stand</a:t>
            </a:r>
          </a:p>
          <a:p>
            <a:pPr marL="1279988" indent="-639994" lvl="1">
              <a:lnSpc>
                <a:spcPts val="7292"/>
              </a:lnSpc>
              <a:buFont typeface="Arial"/>
              <a:buChar char="•"/>
            </a:pPr>
            <a:r>
              <a:rPr lang="en-US" sz="5928" spc="23">
                <a:solidFill>
                  <a:srgbClr val="191919"/>
                </a:solidFill>
                <a:latin typeface="Fredoka Bold"/>
              </a:rPr>
              <a:t>6. Funnel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1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9599" y="1407549"/>
            <a:ext cx="6667037" cy="7850751"/>
            <a:chOff x="0" y="0"/>
            <a:chExt cx="2575547" cy="30328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5547" cy="3032829"/>
            </a:xfrm>
            <a:custGeom>
              <a:avLst/>
              <a:gdLst/>
              <a:ahLst/>
              <a:cxnLst/>
              <a:rect r="r" b="b" t="t" l="l"/>
              <a:pathLst>
                <a:path h="3032829" w="2575547">
                  <a:moveTo>
                    <a:pt x="0" y="0"/>
                  </a:moveTo>
                  <a:lnTo>
                    <a:pt x="2575547" y="0"/>
                  </a:lnTo>
                  <a:lnTo>
                    <a:pt x="2575547" y="3032829"/>
                  </a:lnTo>
                  <a:lnTo>
                    <a:pt x="0" y="3032829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22583" y="1661381"/>
            <a:ext cx="6181069" cy="7343087"/>
            <a:chOff x="0" y="0"/>
            <a:chExt cx="8241426" cy="97907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1932" t="0" r="21932" b="0"/>
            <a:stretch>
              <a:fillRect/>
            </a:stretch>
          </p:blipFill>
          <p:spPr>
            <a:xfrm flipH="false" flipV="false">
              <a:off x="0" y="0"/>
              <a:ext cx="8241426" cy="979078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3676501" y="3646589"/>
            <a:ext cx="8465682" cy="5058350"/>
            <a:chOff x="0" y="0"/>
            <a:chExt cx="2585579" cy="15449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5579" cy="1544915"/>
            </a:xfrm>
            <a:custGeom>
              <a:avLst/>
              <a:gdLst/>
              <a:ahLst/>
              <a:cxnLst/>
              <a:rect r="r" b="b" t="t" l="l"/>
              <a:pathLst>
                <a:path h="1544915" w="2585579">
                  <a:moveTo>
                    <a:pt x="0" y="0"/>
                  </a:moveTo>
                  <a:lnTo>
                    <a:pt x="2585579" y="0"/>
                  </a:lnTo>
                  <a:lnTo>
                    <a:pt x="2585579" y="1544915"/>
                  </a:lnTo>
                  <a:lnTo>
                    <a:pt x="0" y="1544915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6308982"/>
            <a:ext cx="2010714" cy="346674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44039" y="1388499"/>
            <a:ext cx="9439284" cy="124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38"/>
              </a:lnSpc>
            </a:pPr>
            <a:r>
              <a:rPr lang="en-US" sz="8080" spc="32">
                <a:solidFill>
                  <a:srgbClr val="2C346B"/>
                </a:solidFill>
                <a:latin typeface="Fredoka Bold"/>
              </a:rPr>
              <a:t>CHEMICALS USED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13688" y="4488090"/>
            <a:ext cx="6824152" cy="55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1"/>
              </a:lnSpc>
            </a:pPr>
            <a:r>
              <a:rPr lang="en-US" sz="4069" spc="16">
                <a:solidFill>
                  <a:srgbClr val="FFF559"/>
                </a:solidFill>
                <a:latin typeface="Intro Pro Bold Bold"/>
              </a:rPr>
              <a:t>DON'T EAT INSIDE.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97266" y="5380549"/>
            <a:ext cx="6824152" cy="277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1"/>
              </a:lnSpc>
            </a:pPr>
            <a:r>
              <a:rPr lang="en-US" sz="3570" spc="14">
                <a:solidFill>
                  <a:srgbClr val="FFF559"/>
                </a:solidFill>
                <a:latin typeface="Intro Pro"/>
              </a:rPr>
              <a:t>In this experiment we use</a:t>
            </a:r>
          </a:p>
          <a:p>
            <a:pPr>
              <a:lnSpc>
                <a:spcPts val="3641"/>
              </a:lnSpc>
            </a:pPr>
          </a:p>
          <a:p>
            <a:pPr marL="770763" indent="-385382" lvl="1">
              <a:lnSpc>
                <a:spcPts val="3641"/>
              </a:lnSpc>
              <a:buFont typeface="Arial"/>
              <a:buChar char="•"/>
            </a:pPr>
            <a:r>
              <a:rPr lang="en-US" sz="3570" spc="14">
                <a:solidFill>
                  <a:srgbClr val="FFF559"/>
                </a:solidFill>
                <a:latin typeface="Intro Pro"/>
              </a:rPr>
              <a:t>Standardized Na2CO3 solution</a:t>
            </a:r>
          </a:p>
          <a:p>
            <a:pPr marL="770763" indent="-385382" lvl="1">
              <a:lnSpc>
                <a:spcPts val="3641"/>
              </a:lnSpc>
              <a:buFont typeface="Arial"/>
              <a:buChar char="•"/>
            </a:pPr>
            <a:r>
              <a:rPr lang="en-US" sz="3570" spc="14">
                <a:solidFill>
                  <a:srgbClr val="FFF559"/>
                </a:solidFill>
                <a:latin typeface="Intro Pro"/>
              </a:rPr>
              <a:t>HCl solution</a:t>
            </a:r>
          </a:p>
          <a:p>
            <a:pPr marL="770763" indent="-385382" lvl="1">
              <a:lnSpc>
                <a:spcPts val="3641"/>
              </a:lnSpc>
              <a:buFont typeface="Arial"/>
              <a:buChar char="•"/>
            </a:pPr>
            <a:r>
              <a:rPr lang="en-US" sz="3570" spc="14">
                <a:solidFill>
                  <a:srgbClr val="FFF559"/>
                </a:solidFill>
                <a:latin typeface="Intro Pro"/>
              </a:rPr>
              <a:t>Distilled water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DAFiiGNDVFU</dc:identifier>
  <dcterms:modified xsi:type="dcterms:W3CDTF">2011-08-01T06:04:30Z</dcterms:modified>
  <cp:revision>1</cp:revision>
  <dc:title>Standardization of Hydrochloric Acid with Standard Sodium Carbonate Solution</dc:title>
</cp:coreProperties>
</file>